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80" r:id="rId5"/>
    <p:sldId id="281" r:id="rId6"/>
    <p:sldId id="259" r:id="rId7"/>
    <p:sldId id="260" r:id="rId8"/>
    <p:sldId id="261" r:id="rId9"/>
    <p:sldId id="279" r:id="rId10"/>
    <p:sldId id="262" r:id="rId11"/>
    <p:sldId id="263" r:id="rId12"/>
    <p:sldId id="264" r:id="rId13"/>
    <p:sldId id="265" r:id="rId14"/>
    <p:sldId id="267" r:id="rId15"/>
    <p:sldId id="266" r:id="rId16"/>
    <p:sldId id="268" r:id="rId17"/>
    <p:sldId id="269" r:id="rId18"/>
    <p:sldId id="270" r:id="rId19"/>
    <p:sldId id="271" r:id="rId20"/>
    <p:sldId id="272" r:id="rId21"/>
    <p:sldId id="273" r:id="rId22"/>
    <p:sldId id="274" r:id="rId23"/>
    <p:sldId id="275" r:id="rId24"/>
    <p:sldId id="277" r:id="rId25"/>
    <p:sldId id="276" r:id="rId26"/>
    <p:sldId id="278" r:id="rId27"/>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03" autoAdjust="0"/>
  </p:normalViewPr>
  <p:slideViewPr>
    <p:cSldViewPr>
      <p:cViewPr varScale="1">
        <p:scale>
          <a:sx n="55" d="100"/>
          <a:sy n="55" d="100"/>
        </p:scale>
        <p:origin x="-159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AF99258C-5D27-42DF-BD7A-6F3D5662A2D2}" type="datetimeFigureOut">
              <a:rPr lang="en-US" smtClean="0"/>
              <a:t>10/7/2013</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1BED26D7-DD1C-4332-A293-F4744A2E28D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DA8B14C4-583F-475D-9851-E178E621BC34}" type="datetimeFigureOut">
              <a:rPr lang="en-US" smtClean="0"/>
              <a:pPr/>
              <a:t>10/7/2013</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AE0E3AC0-E568-45C4-92B5-A2A9698981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0E3AC0-E568-45C4-92B5-A2A96989811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You can sort institutions</a:t>
            </a:r>
            <a:r>
              <a:rPr lang="en-US" baseline="0" dirty="0" smtClean="0"/>
              <a:t> into the proper order.</a:t>
            </a:r>
          </a:p>
          <a:p>
            <a:r>
              <a:rPr lang="en-US" baseline="0" dirty="0" smtClean="0"/>
              <a:t>2.  You can view unofficial and/or official (if available) transcripts</a:t>
            </a:r>
          </a:p>
          <a:p>
            <a:r>
              <a:rPr lang="en-US" baseline="0" dirty="0" smtClean="0"/>
              <a:t>3.  You can edit the details of the institution and upload a new transcript using the Edit button</a:t>
            </a:r>
          </a:p>
          <a:p>
            <a:r>
              <a:rPr lang="en-US" baseline="0" dirty="0" smtClean="0"/>
              <a:t>4.  You can start a new institution</a:t>
            </a:r>
          </a:p>
        </p:txBody>
      </p:sp>
      <p:sp>
        <p:nvSpPr>
          <p:cNvPr id="4" name="Slide Number Placeholder 3"/>
          <p:cNvSpPr>
            <a:spLocks noGrp="1"/>
          </p:cNvSpPr>
          <p:nvPr>
            <p:ph type="sldNum" sz="quarter" idx="10"/>
          </p:nvPr>
        </p:nvSpPr>
        <p:spPr/>
        <p:txBody>
          <a:bodyPr/>
          <a:lstStyle/>
          <a:p>
            <a:fld id="{AE0E3AC0-E568-45C4-92B5-A2A96989811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366" indent="-231366">
              <a:buAutoNum type="arabicPeriod"/>
            </a:pPr>
            <a:r>
              <a:rPr lang="en-US" dirty="0" smtClean="0"/>
              <a:t>Upload</a:t>
            </a:r>
            <a:r>
              <a:rPr lang="en-US" baseline="0" dirty="0" smtClean="0"/>
              <a:t> unofficial transcript</a:t>
            </a:r>
          </a:p>
          <a:p>
            <a:pPr marL="231366" indent="-231366">
              <a:buAutoNum type="arabicPeriod"/>
            </a:pPr>
            <a:r>
              <a:rPr lang="en-US" baseline="0" dirty="0" smtClean="0"/>
              <a:t>Send official transcripts of ADMITTED applicants to the Graduate Division</a:t>
            </a:r>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0E3AC0-E568-45C4-92B5-A2A96989811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09B31-C0DB-44B7-8268-7100B8BB7E2F}"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09B31-C0DB-44B7-8268-7100B8BB7E2F}"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09B31-C0DB-44B7-8268-7100B8BB7E2F}"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09B31-C0DB-44B7-8268-7100B8BB7E2F}"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09B31-C0DB-44B7-8268-7100B8BB7E2F}"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09B31-C0DB-44B7-8268-7100B8BB7E2F}"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09B31-C0DB-44B7-8268-7100B8BB7E2F}"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09B31-C0DB-44B7-8268-7100B8BB7E2F}"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9B31-C0DB-44B7-8268-7100B8BB7E2F}"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09B31-C0DB-44B7-8268-7100B8BB7E2F}"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09B31-C0DB-44B7-8268-7100B8BB7E2F}"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AA19D-42B1-47E9-9067-1FD14280BA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09B31-C0DB-44B7-8268-7100B8BB7E2F}" type="datetimeFigureOut">
              <a:rPr lang="en-US" smtClean="0"/>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AA19D-42B1-47E9-9067-1FD14280B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cid:image005.png@01CE86CD.34D5D65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1.png@01CE86C5.2D8604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image001.png@01CE86C5.2D8604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image005.png@01CE86CD.34D5D65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transcripts@graddiv.ucsb.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1175"/>
            <a:ext cx="7772400" cy="1470025"/>
          </a:xfrm>
        </p:spPr>
        <p:txBody>
          <a:bodyPr>
            <a:noAutofit/>
          </a:bodyPr>
          <a:lstStyle/>
          <a:p>
            <a:r>
              <a:rPr lang="en-US" sz="5000" dirty="0" smtClean="0"/>
              <a:t>UCSB Graduate Division</a:t>
            </a:r>
            <a:br>
              <a:rPr lang="en-US" sz="5000" dirty="0" smtClean="0"/>
            </a:br>
            <a:r>
              <a:rPr lang="en-US" sz="5000" dirty="0" smtClean="0"/>
              <a:t>Admissions and Outreach </a:t>
            </a:r>
            <a:br>
              <a:rPr lang="en-US" sz="5000" dirty="0" smtClean="0"/>
            </a:br>
            <a:r>
              <a:rPr lang="en-US" sz="5000" dirty="0" smtClean="0"/>
              <a:t>Meeting and Training Session</a:t>
            </a:r>
            <a:endParaRPr lang="en-US" sz="5000" dirty="0"/>
          </a:p>
        </p:txBody>
      </p:sp>
      <p:pic>
        <p:nvPicPr>
          <p:cNvPr id="4" name="Picture 3" descr="ucsbseal"/>
          <p:cNvPicPr/>
          <p:nvPr/>
        </p:nvPicPr>
        <p:blipFill>
          <a:blip r:embed="rId3" cstate="print"/>
          <a:srcRect l="6798" r="9035"/>
          <a:stretch>
            <a:fillRect/>
          </a:stretch>
        </p:blipFill>
        <p:spPr bwMode="auto">
          <a:xfrm>
            <a:off x="2819400" y="2362200"/>
            <a:ext cx="3505200" cy="3581400"/>
          </a:xfrm>
          <a:prstGeom prst="rect">
            <a:avLst/>
          </a:prstGeom>
          <a:noFill/>
          <a:ln w="9525" algn="in">
            <a:noFill/>
            <a:miter lim="800000"/>
            <a:headEnd/>
            <a:tailEnd/>
          </a:ln>
          <a:effectLst/>
        </p:spPr>
      </p:pic>
      <p:sp>
        <p:nvSpPr>
          <p:cNvPr id="6" name="TextBox 5"/>
          <p:cNvSpPr txBox="1"/>
          <p:nvPr/>
        </p:nvSpPr>
        <p:spPr>
          <a:xfrm>
            <a:off x="2133600" y="6019800"/>
            <a:ext cx="4953000" cy="553998"/>
          </a:xfrm>
          <a:prstGeom prst="rect">
            <a:avLst/>
          </a:prstGeom>
          <a:noFill/>
        </p:spPr>
        <p:txBody>
          <a:bodyPr wrap="square" rtlCol="0">
            <a:spAutoFit/>
          </a:bodyPr>
          <a:lstStyle/>
          <a:p>
            <a:pPr algn="ctr"/>
            <a:r>
              <a:rPr lang="en-US" sz="3000" dirty="0" smtClean="0"/>
              <a:t>October 8, 2013</a:t>
            </a:r>
            <a:endParaRPr lang="en-US"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Transcript Policy</a:t>
            </a:r>
            <a:endParaRPr lang="en-US" dirty="0"/>
          </a:p>
        </p:txBody>
      </p:sp>
      <p:sp>
        <p:nvSpPr>
          <p:cNvPr id="3" name="Content Placeholder 2"/>
          <p:cNvSpPr>
            <a:spLocks noGrp="1"/>
          </p:cNvSpPr>
          <p:nvPr>
            <p:ph idx="1"/>
          </p:nvPr>
        </p:nvSpPr>
        <p:spPr/>
        <p:txBody>
          <a:bodyPr/>
          <a:lstStyle/>
          <a:p>
            <a:pPr algn="ctr">
              <a:buNone/>
            </a:pPr>
            <a:endParaRPr lang="en-US" sz="8000" dirty="0" smtClean="0"/>
          </a:p>
          <a:p>
            <a:pPr algn="ctr">
              <a:buNone/>
            </a:pPr>
            <a:r>
              <a:rPr lang="en-US" sz="8000" dirty="0" smtClean="0"/>
              <a:t>Questions? </a:t>
            </a:r>
            <a:endParaRPr lang="en-US" sz="8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Foreign GPAs</a:t>
            </a:r>
            <a:endParaRPr lang="en-US" dirty="0"/>
          </a:p>
        </p:txBody>
      </p:sp>
      <p:sp>
        <p:nvSpPr>
          <p:cNvPr id="3" name="Content Placeholder 2"/>
          <p:cNvSpPr>
            <a:spLocks noGrp="1"/>
          </p:cNvSpPr>
          <p:nvPr>
            <p:ph idx="1"/>
          </p:nvPr>
        </p:nvSpPr>
        <p:spPr/>
        <p:txBody>
          <a:bodyPr>
            <a:noAutofit/>
          </a:bodyPr>
          <a:lstStyle/>
          <a:p>
            <a:pPr algn="ctr">
              <a:buNone/>
            </a:pPr>
            <a:r>
              <a:rPr lang="en-US" sz="4000" dirty="0" smtClean="0"/>
              <a:t>Review of calculating a cumulative GPA for applicants from foreign institutions.</a:t>
            </a:r>
          </a:p>
          <a:p>
            <a:pPr algn="ctr">
              <a:buNone/>
            </a:pPr>
            <a:endParaRPr lang="en-US" sz="4000" dirty="0" smtClean="0"/>
          </a:p>
          <a:p>
            <a:pPr algn="ctr">
              <a:buNone/>
            </a:pPr>
            <a:r>
              <a:rPr lang="en-US" sz="4000" dirty="0" smtClean="0"/>
              <a:t>Example: Beijing University of Posts and Telecommunications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t>Beijing University of Posts and Telecommunications Transcript</a:t>
            </a:r>
            <a:endParaRPr lang="en-US" dirty="0"/>
          </a:p>
        </p:txBody>
      </p:sp>
      <p:pic>
        <p:nvPicPr>
          <p:cNvPr id="4" name="Picture 3" descr="DOC130802.bmp"/>
          <p:cNvPicPr>
            <a:picLocks noChangeAspect="1"/>
          </p:cNvPicPr>
          <p:nvPr/>
        </p:nvPicPr>
        <p:blipFill>
          <a:blip r:embed="rId3" cstate="print"/>
          <a:srcRect t="24444"/>
          <a:stretch>
            <a:fillRect/>
          </a:stretch>
        </p:blipFill>
        <p:spPr>
          <a:xfrm>
            <a:off x="0" y="1371600"/>
            <a:ext cx="9144000" cy="5486400"/>
          </a:xfrm>
          <a:prstGeom prst="rect">
            <a:avLst/>
          </a:prstGeom>
        </p:spPr>
      </p:pic>
      <p:cxnSp>
        <p:nvCxnSpPr>
          <p:cNvPr id="6" name="Straight Arrow Connector 5"/>
          <p:cNvCxnSpPr/>
          <p:nvPr/>
        </p:nvCxnSpPr>
        <p:spPr>
          <a:xfrm rot="5400000">
            <a:off x="5334000" y="990600"/>
            <a:ext cx="6096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57800" y="1371600"/>
            <a:ext cx="685800" cy="5486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6096000" y="990600"/>
            <a:ext cx="6096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19800" y="1371600"/>
            <a:ext cx="685800" cy="5486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50000"/>
          <a:stretch>
            <a:fillRect/>
          </a:stretch>
        </p:blipFill>
        <p:spPr bwMode="auto">
          <a:xfrm>
            <a:off x="177800" y="1371600"/>
            <a:ext cx="8890000" cy="5334000"/>
          </a:xfrm>
          <a:prstGeom prst="rect">
            <a:avLst/>
          </a:prstGeom>
          <a:noFill/>
          <a:ln w="9525">
            <a:noFill/>
            <a:miter lim="800000"/>
            <a:headEnd/>
            <a:tailEnd/>
          </a:ln>
          <a:effectLst/>
        </p:spPr>
      </p:pic>
      <p:sp>
        <p:nvSpPr>
          <p:cNvPr id="2" name="Title 1"/>
          <p:cNvSpPr>
            <a:spLocks noGrp="1"/>
          </p:cNvSpPr>
          <p:nvPr>
            <p:ph type="title"/>
          </p:nvPr>
        </p:nvSpPr>
        <p:spPr>
          <a:xfrm>
            <a:off x="457200" y="350838"/>
            <a:ext cx="8229600" cy="639762"/>
          </a:xfrm>
        </p:spPr>
        <p:txBody>
          <a:bodyPr>
            <a:normAutofit fontScale="90000"/>
          </a:bodyPr>
          <a:lstStyle/>
          <a:p>
            <a:r>
              <a:rPr lang="en-US" dirty="0" smtClean="0"/>
              <a:t>Beijing University of Posts and Telecommunications Transcript</a:t>
            </a:r>
            <a:endParaRPr lang="en-US" dirty="0"/>
          </a:p>
        </p:txBody>
      </p:sp>
      <p:sp>
        <p:nvSpPr>
          <p:cNvPr id="16" name="TextBox 15"/>
          <p:cNvSpPr txBox="1"/>
          <p:nvPr/>
        </p:nvSpPr>
        <p:spPr>
          <a:xfrm>
            <a:off x="152400" y="1752600"/>
            <a:ext cx="2133600" cy="1246495"/>
          </a:xfrm>
          <a:prstGeom prst="rect">
            <a:avLst/>
          </a:prstGeom>
          <a:solidFill>
            <a:schemeClr val="bg1"/>
          </a:solidFill>
          <a:ln>
            <a:solidFill>
              <a:srgbClr val="FF0000"/>
            </a:solidFill>
          </a:ln>
        </p:spPr>
        <p:txBody>
          <a:bodyPr wrap="square" rtlCol="0">
            <a:spAutoFit/>
          </a:bodyPr>
          <a:lstStyle/>
          <a:p>
            <a:r>
              <a:rPr lang="en-US" sz="2500" dirty="0" smtClean="0"/>
              <a:t>Enter Credits/Units Here</a:t>
            </a:r>
            <a:endParaRPr lang="en-US" sz="2500" dirty="0"/>
          </a:p>
        </p:txBody>
      </p:sp>
      <p:sp>
        <p:nvSpPr>
          <p:cNvPr id="17" name="TextBox 16"/>
          <p:cNvSpPr txBox="1"/>
          <p:nvPr/>
        </p:nvSpPr>
        <p:spPr>
          <a:xfrm>
            <a:off x="2438400" y="1752600"/>
            <a:ext cx="2133600" cy="1246495"/>
          </a:xfrm>
          <a:prstGeom prst="rect">
            <a:avLst/>
          </a:prstGeom>
          <a:solidFill>
            <a:schemeClr val="bg1"/>
          </a:solidFill>
          <a:ln>
            <a:solidFill>
              <a:srgbClr val="FF0000"/>
            </a:solidFill>
          </a:ln>
        </p:spPr>
        <p:txBody>
          <a:bodyPr wrap="square" rtlCol="0">
            <a:spAutoFit/>
          </a:bodyPr>
          <a:lstStyle/>
          <a:p>
            <a:r>
              <a:rPr lang="en-US" sz="2500" dirty="0" smtClean="0"/>
              <a:t>Enter Records/Marks/Grades Here</a:t>
            </a:r>
            <a:endParaRPr lang="en-US" sz="2500" dirty="0"/>
          </a:p>
        </p:txBody>
      </p:sp>
      <p:cxnSp>
        <p:nvCxnSpPr>
          <p:cNvPr id="19" name="Straight Arrow Connector 18"/>
          <p:cNvCxnSpPr/>
          <p:nvPr/>
        </p:nvCxnSpPr>
        <p:spPr>
          <a:xfrm rot="5400000">
            <a:off x="686594" y="3276600"/>
            <a:ext cx="608806" cy="7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400300" y="3086100"/>
            <a:ext cx="609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19800" y="2057400"/>
            <a:ext cx="2133600" cy="4324261"/>
          </a:xfrm>
          <a:prstGeom prst="rect">
            <a:avLst/>
          </a:prstGeom>
          <a:solidFill>
            <a:schemeClr val="bg1"/>
          </a:solidFill>
          <a:ln>
            <a:solidFill>
              <a:srgbClr val="FF0000"/>
            </a:solidFill>
          </a:ln>
        </p:spPr>
        <p:txBody>
          <a:bodyPr wrap="square" rtlCol="0">
            <a:spAutoFit/>
          </a:bodyPr>
          <a:lstStyle/>
          <a:p>
            <a:r>
              <a:rPr lang="en-US" sz="2500" b="1" dirty="0" smtClean="0"/>
              <a:t>Note on using the spreadsheet:  Only delete the numbers in the Credit and Record Columns.  All other areas have formulas!</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50000"/>
          <a:stretch>
            <a:fillRect/>
          </a:stretch>
        </p:blipFill>
        <p:spPr bwMode="auto">
          <a:xfrm>
            <a:off x="177800" y="1371600"/>
            <a:ext cx="8890000" cy="5334000"/>
          </a:xfrm>
          <a:prstGeom prst="rect">
            <a:avLst/>
          </a:prstGeom>
          <a:noFill/>
          <a:ln w="9525">
            <a:noFill/>
            <a:miter lim="800000"/>
            <a:headEnd/>
            <a:tailEnd/>
          </a:ln>
          <a:effectLst/>
        </p:spPr>
      </p:pic>
      <p:sp>
        <p:nvSpPr>
          <p:cNvPr id="2" name="Title 1"/>
          <p:cNvSpPr>
            <a:spLocks noGrp="1"/>
          </p:cNvSpPr>
          <p:nvPr>
            <p:ph type="title"/>
          </p:nvPr>
        </p:nvSpPr>
        <p:spPr>
          <a:xfrm>
            <a:off x="457200" y="350838"/>
            <a:ext cx="8229600" cy="639762"/>
          </a:xfrm>
        </p:spPr>
        <p:txBody>
          <a:bodyPr>
            <a:normAutofit fontScale="90000"/>
          </a:bodyPr>
          <a:lstStyle/>
          <a:p>
            <a:r>
              <a:rPr lang="en-US" dirty="0" smtClean="0"/>
              <a:t>Beijing University of Posts and Telecommunications Transcript</a:t>
            </a:r>
            <a:endParaRPr lang="en-US" dirty="0"/>
          </a:p>
        </p:txBody>
      </p:sp>
      <p:sp>
        <p:nvSpPr>
          <p:cNvPr id="12" name="TextBox 11"/>
          <p:cNvSpPr txBox="1"/>
          <p:nvPr/>
        </p:nvSpPr>
        <p:spPr>
          <a:xfrm>
            <a:off x="6019800" y="1828800"/>
            <a:ext cx="3048000" cy="1246495"/>
          </a:xfrm>
          <a:prstGeom prst="rect">
            <a:avLst/>
          </a:prstGeom>
          <a:solidFill>
            <a:schemeClr val="bg1"/>
          </a:solidFill>
          <a:ln>
            <a:solidFill>
              <a:srgbClr val="FF0000"/>
            </a:solidFill>
          </a:ln>
        </p:spPr>
        <p:txBody>
          <a:bodyPr wrap="square" rtlCol="0">
            <a:spAutoFit/>
          </a:bodyPr>
          <a:lstStyle/>
          <a:p>
            <a:r>
              <a:rPr lang="en-US" sz="2500" dirty="0" smtClean="0"/>
              <a:t>This is the number that goes into </a:t>
            </a:r>
            <a:r>
              <a:rPr lang="en-US" sz="2500" dirty="0" err="1" smtClean="0"/>
              <a:t>AppReview</a:t>
            </a:r>
            <a:r>
              <a:rPr lang="en-US" sz="2500" dirty="0" smtClean="0"/>
              <a:t>.</a:t>
            </a:r>
            <a:endParaRPr lang="en-US" sz="2500" dirty="0"/>
          </a:p>
        </p:txBody>
      </p:sp>
      <p:cxnSp>
        <p:nvCxnSpPr>
          <p:cNvPr id="14" name="Straight Arrow Connector 13"/>
          <p:cNvCxnSpPr/>
          <p:nvPr/>
        </p:nvCxnSpPr>
        <p:spPr>
          <a:xfrm rot="10800000" flipV="1">
            <a:off x="5562600" y="3048001"/>
            <a:ext cx="914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t>Beijing University of Posts and Telecommunications Transcript</a:t>
            </a:r>
            <a:endParaRPr lang="en-US" dirty="0"/>
          </a:p>
        </p:txBody>
      </p:sp>
      <p:pic>
        <p:nvPicPr>
          <p:cNvPr id="7" name="Picture 6" descr="cid:image005.png@01CE86CD.34D5D650"/>
          <p:cNvPicPr/>
          <p:nvPr/>
        </p:nvPicPr>
        <p:blipFill>
          <a:blip r:embed="rId3" r:link="rId4" cstate="print"/>
          <a:srcRect t="49069"/>
          <a:stretch>
            <a:fillRect/>
          </a:stretch>
        </p:blipFill>
        <p:spPr bwMode="auto">
          <a:xfrm>
            <a:off x="228600" y="1600200"/>
            <a:ext cx="8686800" cy="4953000"/>
          </a:xfrm>
          <a:prstGeom prst="rect">
            <a:avLst/>
          </a:prstGeom>
          <a:noFill/>
          <a:ln w="9525">
            <a:noFill/>
            <a:miter lim="800000"/>
            <a:headEnd/>
            <a:tailEnd/>
          </a:ln>
        </p:spPr>
      </p:pic>
      <p:sp>
        <p:nvSpPr>
          <p:cNvPr id="9" name="TextBox 8"/>
          <p:cNvSpPr txBox="1"/>
          <p:nvPr/>
        </p:nvSpPr>
        <p:spPr>
          <a:xfrm>
            <a:off x="3124200" y="3352800"/>
            <a:ext cx="1143000" cy="369332"/>
          </a:xfrm>
          <a:prstGeom prst="rect">
            <a:avLst/>
          </a:prstGeom>
          <a:noFill/>
        </p:spPr>
        <p:txBody>
          <a:bodyPr wrap="square" rtlCol="0">
            <a:spAutoFit/>
          </a:bodyPr>
          <a:lstStyle/>
          <a:p>
            <a:r>
              <a:rPr lang="en-US" dirty="0" smtClean="0"/>
              <a:t>89.86</a:t>
            </a:r>
            <a:endParaRPr lang="en-US" dirty="0"/>
          </a:p>
        </p:txBody>
      </p:sp>
      <p:sp>
        <p:nvSpPr>
          <p:cNvPr id="11" name="TextBox 10"/>
          <p:cNvSpPr txBox="1"/>
          <p:nvPr/>
        </p:nvSpPr>
        <p:spPr>
          <a:xfrm>
            <a:off x="3124200" y="2678668"/>
            <a:ext cx="1143000" cy="369332"/>
          </a:xfrm>
          <a:prstGeom prst="rect">
            <a:avLst/>
          </a:prstGeom>
          <a:noFill/>
        </p:spPr>
        <p:txBody>
          <a:bodyPr wrap="square" rtlCol="0">
            <a:spAutoFit/>
          </a:bodyPr>
          <a:lstStyle/>
          <a:p>
            <a:r>
              <a:rPr lang="en-US" dirty="0" smtClean="0"/>
              <a:t>100</a:t>
            </a:r>
            <a:endParaRPr lang="en-US" dirty="0"/>
          </a:p>
        </p:txBody>
      </p:sp>
      <p:sp>
        <p:nvSpPr>
          <p:cNvPr id="13" name="TextBox 12"/>
          <p:cNvSpPr txBox="1"/>
          <p:nvPr/>
        </p:nvSpPr>
        <p:spPr>
          <a:xfrm>
            <a:off x="3048000" y="1981200"/>
            <a:ext cx="1219200" cy="369332"/>
          </a:xfrm>
          <a:prstGeom prst="rect">
            <a:avLst/>
          </a:prstGeom>
          <a:noFill/>
        </p:spPr>
        <p:txBody>
          <a:bodyPr wrap="square" rtlCol="0">
            <a:spAutoFit/>
          </a:bodyPr>
          <a:lstStyle/>
          <a:p>
            <a:r>
              <a:rPr lang="en-US" dirty="0" smtClean="0"/>
              <a:t>181</a:t>
            </a:r>
            <a:endParaRPr lang="en-US" dirty="0"/>
          </a:p>
        </p:txBody>
      </p:sp>
      <p:pic>
        <p:nvPicPr>
          <p:cNvPr id="15" name="Picture 2"/>
          <p:cNvPicPr>
            <a:picLocks noChangeAspect="1" noChangeArrowheads="1"/>
          </p:cNvPicPr>
          <p:nvPr/>
        </p:nvPicPr>
        <p:blipFill>
          <a:blip r:embed="rId5" cstate="print"/>
          <a:srcRect l="13084" t="61527" r="84424" b="35015"/>
          <a:stretch>
            <a:fillRect/>
          </a:stretch>
        </p:blipFill>
        <p:spPr bwMode="auto">
          <a:xfrm>
            <a:off x="2971800" y="3657600"/>
            <a:ext cx="304800" cy="228600"/>
          </a:xfrm>
          <a:prstGeom prst="rect">
            <a:avLst/>
          </a:prstGeom>
          <a:noFill/>
          <a:ln w="9525">
            <a:noFill/>
            <a:miter lim="800000"/>
            <a:headEnd/>
            <a:tailEnd/>
          </a:ln>
          <a:effectLst/>
        </p:spPr>
      </p:pic>
      <p:pic>
        <p:nvPicPr>
          <p:cNvPr id="16" name="Picture 2"/>
          <p:cNvPicPr>
            <a:picLocks noChangeAspect="1" noChangeArrowheads="1"/>
          </p:cNvPicPr>
          <p:nvPr/>
        </p:nvPicPr>
        <p:blipFill>
          <a:blip r:embed="rId5" cstate="print"/>
          <a:srcRect l="13084" t="61527" r="84424" b="35015"/>
          <a:stretch>
            <a:fillRect/>
          </a:stretch>
        </p:blipFill>
        <p:spPr bwMode="auto">
          <a:xfrm>
            <a:off x="2971800" y="3886200"/>
            <a:ext cx="304800" cy="228600"/>
          </a:xfrm>
          <a:prstGeom prst="rect">
            <a:avLst/>
          </a:prstGeom>
          <a:noFill/>
          <a:ln w="9525">
            <a:noFill/>
            <a:miter lim="800000"/>
            <a:headEnd/>
            <a:tailEnd/>
          </a:ln>
          <a:effectLst/>
        </p:spPr>
      </p:pic>
      <p:grpSp>
        <p:nvGrpSpPr>
          <p:cNvPr id="41" name="Group 40"/>
          <p:cNvGrpSpPr/>
          <p:nvPr/>
        </p:nvGrpSpPr>
        <p:grpSpPr>
          <a:xfrm>
            <a:off x="0" y="1219200"/>
            <a:ext cx="3352800" cy="1246495"/>
            <a:chOff x="0" y="1219200"/>
            <a:chExt cx="3352800" cy="1246495"/>
          </a:xfrm>
        </p:grpSpPr>
        <p:sp>
          <p:nvSpPr>
            <p:cNvPr id="18" name="TextBox 17"/>
            <p:cNvSpPr txBox="1"/>
            <p:nvPr/>
          </p:nvSpPr>
          <p:spPr>
            <a:xfrm>
              <a:off x="0" y="1219200"/>
              <a:ext cx="3048000" cy="1246495"/>
            </a:xfrm>
            <a:prstGeom prst="rect">
              <a:avLst/>
            </a:prstGeom>
            <a:solidFill>
              <a:schemeClr val="bg1"/>
            </a:solidFill>
            <a:ln>
              <a:solidFill>
                <a:srgbClr val="FF0000"/>
              </a:solidFill>
            </a:ln>
          </p:spPr>
          <p:txBody>
            <a:bodyPr wrap="square" rtlCol="0">
              <a:spAutoFit/>
            </a:bodyPr>
            <a:lstStyle/>
            <a:p>
              <a:r>
                <a:rPr lang="en-US" sz="2500" dirty="0" smtClean="0"/>
                <a:t>Enter total units (obtained from the spreadsheet)</a:t>
              </a:r>
              <a:endParaRPr lang="en-US" sz="2500" dirty="0"/>
            </a:p>
          </p:txBody>
        </p:sp>
        <p:cxnSp>
          <p:nvCxnSpPr>
            <p:cNvPr id="24" name="Straight Arrow Connector 23"/>
            <p:cNvCxnSpPr/>
            <p:nvPr/>
          </p:nvCxnSpPr>
          <p:spPr>
            <a:xfrm>
              <a:off x="2819400" y="1905000"/>
              <a:ext cx="533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0" y="2362200"/>
            <a:ext cx="3124200" cy="1631216"/>
            <a:chOff x="0" y="2362200"/>
            <a:chExt cx="3124200" cy="1631216"/>
          </a:xfrm>
        </p:grpSpPr>
        <p:sp>
          <p:nvSpPr>
            <p:cNvPr id="19" name="TextBox 18"/>
            <p:cNvSpPr txBox="1"/>
            <p:nvPr/>
          </p:nvSpPr>
          <p:spPr>
            <a:xfrm>
              <a:off x="0" y="2362200"/>
              <a:ext cx="3048000" cy="1631216"/>
            </a:xfrm>
            <a:prstGeom prst="rect">
              <a:avLst/>
            </a:prstGeom>
            <a:solidFill>
              <a:schemeClr val="bg1"/>
            </a:solidFill>
            <a:ln>
              <a:solidFill>
                <a:srgbClr val="FF0000"/>
              </a:solidFill>
            </a:ln>
          </p:spPr>
          <p:txBody>
            <a:bodyPr wrap="square" rtlCol="0">
              <a:spAutoFit/>
            </a:bodyPr>
            <a:lstStyle/>
            <a:p>
              <a:r>
                <a:rPr lang="en-US" sz="2500" dirty="0" smtClean="0"/>
                <a:t>Enter GPA scale (NOT 4.0 unless the institution uses a 4.0 scale)</a:t>
              </a:r>
              <a:endParaRPr lang="en-US" sz="2500" dirty="0"/>
            </a:p>
          </p:txBody>
        </p:sp>
        <p:cxnSp>
          <p:nvCxnSpPr>
            <p:cNvPr id="25" name="Straight Arrow Connector 24"/>
            <p:cNvCxnSpPr>
              <a:endCxn id="11" idx="1"/>
            </p:cNvCxnSpPr>
            <p:nvPr/>
          </p:nvCxnSpPr>
          <p:spPr>
            <a:xfrm>
              <a:off x="2590800" y="2819400"/>
              <a:ext cx="533400" cy="439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0" y="3200400"/>
            <a:ext cx="3124200" cy="2785378"/>
            <a:chOff x="0" y="3200400"/>
            <a:chExt cx="3124200" cy="2785378"/>
          </a:xfrm>
        </p:grpSpPr>
        <p:sp>
          <p:nvSpPr>
            <p:cNvPr id="20" name="TextBox 19"/>
            <p:cNvSpPr txBox="1"/>
            <p:nvPr/>
          </p:nvSpPr>
          <p:spPr>
            <a:xfrm>
              <a:off x="0" y="3200400"/>
              <a:ext cx="3048000" cy="2785378"/>
            </a:xfrm>
            <a:prstGeom prst="rect">
              <a:avLst/>
            </a:prstGeom>
            <a:solidFill>
              <a:schemeClr val="bg1"/>
            </a:solidFill>
            <a:ln>
              <a:solidFill>
                <a:srgbClr val="FF0000"/>
              </a:solidFill>
            </a:ln>
          </p:spPr>
          <p:txBody>
            <a:bodyPr wrap="square" rtlCol="0">
              <a:spAutoFit/>
            </a:bodyPr>
            <a:lstStyle/>
            <a:p>
              <a:r>
                <a:rPr lang="en-US" sz="2500" dirty="0" smtClean="0"/>
                <a:t>Enter the cumulative GPA you calculated. And check the boxes indicating you’ve confirmed accreditation and GPA accuracy.</a:t>
              </a:r>
              <a:endParaRPr lang="en-US" sz="2500" dirty="0"/>
            </a:p>
          </p:txBody>
        </p:sp>
        <p:cxnSp>
          <p:nvCxnSpPr>
            <p:cNvPr id="30" name="Straight Arrow Connector 29"/>
            <p:cNvCxnSpPr>
              <a:endCxn id="9" idx="1"/>
            </p:cNvCxnSpPr>
            <p:nvPr/>
          </p:nvCxnSpPr>
          <p:spPr>
            <a:xfrm flipV="1">
              <a:off x="2743200" y="3537466"/>
              <a:ext cx="381000" cy="1963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0" y="4114800"/>
            <a:ext cx="3276600" cy="2015936"/>
            <a:chOff x="0" y="4114800"/>
            <a:chExt cx="3276600" cy="2015936"/>
          </a:xfrm>
        </p:grpSpPr>
        <p:sp>
          <p:nvSpPr>
            <p:cNvPr id="21" name="TextBox 20"/>
            <p:cNvSpPr txBox="1"/>
            <p:nvPr/>
          </p:nvSpPr>
          <p:spPr>
            <a:xfrm>
              <a:off x="0" y="4114800"/>
              <a:ext cx="3048000" cy="2015936"/>
            </a:xfrm>
            <a:prstGeom prst="rect">
              <a:avLst/>
            </a:prstGeom>
            <a:solidFill>
              <a:schemeClr val="bg1"/>
            </a:solidFill>
            <a:ln>
              <a:solidFill>
                <a:srgbClr val="FF0000"/>
              </a:solidFill>
            </a:ln>
          </p:spPr>
          <p:txBody>
            <a:bodyPr wrap="square" rtlCol="0">
              <a:spAutoFit/>
            </a:bodyPr>
            <a:lstStyle/>
            <a:p>
              <a:r>
                <a:rPr lang="en-US" sz="2500" dirty="0" smtClean="0"/>
                <a:t>Choose an equivalent US letter grade.  Obtained from the Country Guide (next slide).</a:t>
              </a:r>
              <a:endParaRPr lang="en-US" sz="2500" dirty="0"/>
            </a:p>
          </p:txBody>
        </p:sp>
        <p:cxnSp>
          <p:nvCxnSpPr>
            <p:cNvPr id="32" name="Straight Arrow Connector 31"/>
            <p:cNvCxnSpPr/>
            <p:nvPr/>
          </p:nvCxnSpPr>
          <p:spPr>
            <a:xfrm flipV="1">
              <a:off x="2743200" y="4648200"/>
              <a:ext cx="5334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419600" y="4267200"/>
            <a:ext cx="4724400" cy="2015936"/>
            <a:chOff x="4419600" y="4267200"/>
            <a:chExt cx="4724400" cy="2015936"/>
          </a:xfrm>
        </p:grpSpPr>
        <p:sp>
          <p:nvSpPr>
            <p:cNvPr id="22" name="TextBox 21"/>
            <p:cNvSpPr txBox="1"/>
            <p:nvPr/>
          </p:nvSpPr>
          <p:spPr>
            <a:xfrm>
              <a:off x="6096000" y="4267200"/>
              <a:ext cx="3048000" cy="2015936"/>
            </a:xfrm>
            <a:prstGeom prst="rect">
              <a:avLst/>
            </a:prstGeom>
            <a:solidFill>
              <a:schemeClr val="bg1"/>
            </a:solidFill>
            <a:ln>
              <a:solidFill>
                <a:srgbClr val="FF0000"/>
              </a:solidFill>
            </a:ln>
          </p:spPr>
          <p:txBody>
            <a:bodyPr wrap="square" rtlCol="0">
              <a:spAutoFit/>
            </a:bodyPr>
            <a:lstStyle/>
            <a:p>
              <a:r>
                <a:rPr lang="en-US" sz="2500" dirty="0" smtClean="0"/>
                <a:t>Optional: enter a Department Calculation (on a 4.0 scale, major GPA, etc.)</a:t>
              </a:r>
              <a:endParaRPr lang="en-US" sz="2500" dirty="0"/>
            </a:p>
          </p:txBody>
        </p:sp>
        <p:cxnSp>
          <p:nvCxnSpPr>
            <p:cNvPr id="34" name="Straight Arrow Connector 33"/>
            <p:cNvCxnSpPr>
              <a:stCxn id="22" idx="1"/>
            </p:cNvCxnSpPr>
            <p:nvPr/>
          </p:nvCxnSpPr>
          <p:spPr>
            <a:xfrm rot="10800000">
              <a:off x="4419600" y="5029200"/>
              <a:ext cx="1676400" cy="2459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US Letter Grade Equivalency from Country Guide</a:t>
            </a:r>
            <a:endParaRPr lang="en-US" dirty="0"/>
          </a:p>
        </p:txBody>
      </p:sp>
      <p:pic>
        <p:nvPicPr>
          <p:cNvPr id="2051" name="Picture 3"/>
          <p:cNvPicPr>
            <a:picLocks noChangeAspect="1" noChangeArrowheads="1"/>
          </p:cNvPicPr>
          <p:nvPr/>
        </p:nvPicPr>
        <p:blipFill>
          <a:blip r:embed="rId2" cstate="print"/>
          <a:srcRect l="50000"/>
          <a:stretch>
            <a:fillRect/>
          </a:stretch>
        </p:blipFill>
        <p:spPr bwMode="auto">
          <a:xfrm>
            <a:off x="457200" y="1600200"/>
            <a:ext cx="8382000" cy="5029200"/>
          </a:xfrm>
          <a:prstGeom prst="rect">
            <a:avLst/>
          </a:prstGeom>
          <a:noFill/>
          <a:ln w="9525">
            <a:noFill/>
            <a:miter lim="800000"/>
            <a:headEnd/>
            <a:tailEnd/>
          </a:ln>
          <a:effectLst/>
        </p:spPr>
      </p:pic>
      <p:sp>
        <p:nvSpPr>
          <p:cNvPr id="6" name="TextBox 5"/>
          <p:cNvSpPr txBox="1"/>
          <p:nvPr/>
        </p:nvSpPr>
        <p:spPr>
          <a:xfrm>
            <a:off x="4419600" y="3886200"/>
            <a:ext cx="3048000" cy="1631216"/>
          </a:xfrm>
          <a:prstGeom prst="rect">
            <a:avLst/>
          </a:prstGeom>
          <a:solidFill>
            <a:schemeClr val="bg1"/>
          </a:solidFill>
          <a:ln>
            <a:solidFill>
              <a:srgbClr val="FF0000"/>
            </a:solidFill>
          </a:ln>
        </p:spPr>
        <p:txBody>
          <a:bodyPr wrap="square" rtlCol="0">
            <a:spAutoFit/>
          </a:bodyPr>
          <a:lstStyle/>
          <a:p>
            <a:r>
              <a:rPr lang="en-US" sz="2500" dirty="0" smtClean="0"/>
              <a:t>This is China’s Grading Scale.  Anything 80% or higher does not need an exception.</a:t>
            </a:r>
            <a:endParaRPr lang="en-US" sz="2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Foreign GPAs</a:t>
            </a:r>
            <a:endParaRPr lang="en-US" dirty="0"/>
          </a:p>
        </p:txBody>
      </p:sp>
      <p:sp>
        <p:nvSpPr>
          <p:cNvPr id="3" name="Content Placeholder 2"/>
          <p:cNvSpPr>
            <a:spLocks noGrp="1"/>
          </p:cNvSpPr>
          <p:nvPr>
            <p:ph idx="1"/>
          </p:nvPr>
        </p:nvSpPr>
        <p:spPr/>
        <p:txBody>
          <a:bodyPr/>
          <a:lstStyle/>
          <a:p>
            <a:pPr algn="ctr">
              <a:buNone/>
            </a:pPr>
            <a:endParaRPr lang="en-US" sz="8000" dirty="0" smtClean="0"/>
          </a:p>
          <a:p>
            <a:pPr algn="ctr">
              <a:buNone/>
            </a:pPr>
            <a:r>
              <a:rPr lang="en-US" sz="8000" dirty="0" smtClean="0"/>
              <a:t>Questions? </a:t>
            </a:r>
            <a:endParaRPr lang="en-US" sz="8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and Viewing Unpaid and Partial Applications</a:t>
            </a:r>
            <a:endParaRPr lang="en-US" dirty="0"/>
          </a:p>
        </p:txBody>
      </p:sp>
      <p:pic>
        <p:nvPicPr>
          <p:cNvPr id="3074" name="Picture 2"/>
          <p:cNvPicPr>
            <a:picLocks noChangeAspect="1" noChangeArrowheads="1"/>
          </p:cNvPicPr>
          <p:nvPr/>
        </p:nvPicPr>
        <p:blipFill>
          <a:blip r:embed="rId2" cstate="print"/>
          <a:srcRect t="17723" r="1558" b="1585"/>
          <a:stretch>
            <a:fillRect/>
          </a:stretch>
        </p:blipFill>
        <p:spPr bwMode="auto">
          <a:xfrm>
            <a:off x="124097" y="1828800"/>
            <a:ext cx="8943703" cy="3962400"/>
          </a:xfrm>
          <a:prstGeom prst="rect">
            <a:avLst/>
          </a:prstGeom>
          <a:noFill/>
          <a:ln w="9525">
            <a:noFill/>
            <a:miter lim="800000"/>
            <a:headEnd/>
            <a:tailEnd/>
          </a:ln>
          <a:effectLst/>
        </p:spPr>
      </p:pic>
      <p:sp>
        <p:nvSpPr>
          <p:cNvPr id="6" name="Rectangle 5"/>
          <p:cNvSpPr/>
          <p:nvPr/>
        </p:nvSpPr>
        <p:spPr>
          <a:xfrm>
            <a:off x="6934200" y="3048000"/>
            <a:ext cx="60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19600" y="3886200"/>
            <a:ext cx="3048000" cy="861774"/>
          </a:xfrm>
          <a:prstGeom prst="rect">
            <a:avLst/>
          </a:prstGeom>
          <a:solidFill>
            <a:schemeClr val="bg1"/>
          </a:solidFill>
          <a:ln>
            <a:solidFill>
              <a:srgbClr val="FF0000"/>
            </a:solidFill>
          </a:ln>
        </p:spPr>
        <p:txBody>
          <a:bodyPr wrap="square" rtlCol="0">
            <a:spAutoFit/>
          </a:bodyPr>
          <a:lstStyle/>
          <a:p>
            <a:r>
              <a:rPr lang="en-US" sz="2500" dirty="0" smtClean="0"/>
              <a:t>Use the search function.</a:t>
            </a:r>
            <a:endParaRPr lang="en-US" sz="25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and Viewing Unpaid and Partial Applications</a:t>
            </a:r>
            <a:endParaRPr lang="en-US" dirty="0"/>
          </a:p>
        </p:txBody>
      </p:sp>
      <p:pic>
        <p:nvPicPr>
          <p:cNvPr id="4098" name="Picture 2"/>
          <p:cNvPicPr>
            <a:picLocks noChangeAspect="1" noChangeArrowheads="1"/>
          </p:cNvPicPr>
          <p:nvPr/>
        </p:nvPicPr>
        <p:blipFill>
          <a:blip r:embed="rId2" cstate="print"/>
          <a:srcRect l="2492" t="17723" r="3427" b="1585"/>
          <a:stretch>
            <a:fillRect/>
          </a:stretch>
        </p:blipFill>
        <p:spPr bwMode="auto">
          <a:xfrm>
            <a:off x="115388" y="1981200"/>
            <a:ext cx="8876212" cy="4114800"/>
          </a:xfrm>
          <a:prstGeom prst="rect">
            <a:avLst/>
          </a:prstGeom>
          <a:noFill/>
          <a:ln w="9525">
            <a:noFill/>
            <a:miter lim="800000"/>
            <a:headEnd/>
            <a:tailEnd/>
          </a:ln>
          <a:effectLst/>
        </p:spPr>
      </p:pic>
      <p:sp>
        <p:nvSpPr>
          <p:cNvPr id="8" name="Rectangle 7"/>
          <p:cNvSpPr/>
          <p:nvPr/>
        </p:nvSpPr>
        <p:spPr>
          <a:xfrm>
            <a:off x="2133600" y="3810000"/>
            <a:ext cx="609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4648200"/>
            <a:ext cx="3048000" cy="1246495"/>
          </a:xfrm>
          <a:prstGeom prst="rect">
            <a:avLst/>
          </a:prstGeom>
          <a:solidFill>
            <a:schemeClr val="bg1"/>
          </a:solidFill>
          <a:ln>
            <a:solidFill>
              <a:srgbClr val="FF0000"/>
            </a:solidFill>
          </a:ln>
        </p:spPr>
        <p:txBody>
          <a:bodyPr wrap="square" rtlCol="0">
            <a:spAutoFit/>
          </a:bodyPr>
          <a:lstStyle/>
          <a:p>
            <a:r>
              <a:rPr lang="en-US" sz="2500" dirty="0" smtClean="0"/>
              <a:t>Enter a name, perm, etc. and check the box.</a:t>
            </a:r>
            <a:endParaRPr lang="en-US"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dirty="0" smtClean="0"/>
              <a:t>Welcome </a:t>
            </a:r>
          </a:p>
          <a:p>
            <a:r>
              <a:rPr lang="en-US" dirty="0" smtClean="0"/>
              <a:t>Outreach Calendar and Recruitment </a:t>
            </a:r>
          </a:p>
          <a:p>
            <a:r>
              <a:rPr lang="en-US" dirty="0" smtClean="0"/>
              <a:t>New Transcript Policy</a:t>
            </a:r>
          </a:p>
          <a:p>
            <a:pPr lvl="1"/>
            <a:r>
              <a:rPr lang="en-US" dirty="0" smtClean="0"/>
              <a:t>Procedure changes</a:t>
            </a:r>
          </a:p>
          <a:p>
            <a:pPr lvl="1"/>
            <a:r>
              <a:rPr lang="en-US" dirty="0" smtClean="0"/>
              <a:t>Helping applicants</a:t>
            </a:r>
          </a:p>
          <a:p>
            <a:r>
              <a:rPr lang="en-US" dirty="0" smtClean="0"/>
              <a:t>Calculating Foreign Grade Point Averages</a:t>
            </a:r>
          </a:p>
          <a:p>
            <a:pPr lvl="1"/>
            <a:r>
              <a:rPr lang="en-US" dirty="0" smtClean="0"/>
              <a:t>Examples and entering information into </a:t>
            </a:r>
            <a:r>
              <a:rPr lang="en-US" dirty="0" err="1" smtClean="0"/>
              <a:t>AppReview</a:t>
            </a:r>
            <a:endParaRPr lang="en-US" dirty="0" smtClean="0"/>
          </a:p>
          <a:p>
            <a:r>
              <a:rPr lang="en-US" dirty="0" smtClean="0"/>
              <a:t>Viewing Unpaid Applications</a:t>
            </a:r>
          </a:p>
          <a:p>
            <a:r>
              <a:rPr lang="en-US" dirty="0" smtClean="0"/>
              <a:t>Research and Faculty Interests (Now Customizable!)</a:t>
            </a:r>
          </a:p>
          <a:p>
            <a:r>
              <a:rPr lang="en-US" dirty="0" smtClean="0"/>
              <a:t>Final Reminders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and Viewing Unpaid and Partial Applications</a:t>
            </a:r>
            <a:endParaRPr lang="en-US" dirty="0"/>
          </a:p>
        </p:txBody>
      </p:sp>
      <p:pic>
        <p:nvPicPr>
          <p:cNvPr id="5122" name="Picture 2"/>
          <p:cNvPicPr>
            <a:picLocks noChangeAspect="1" noChangeArrowheads="1"/>
          </p:cNvPicPr>
          <p:nvPr/>
        </p:nvPicPr>
        <p:blipFill>
          <a:blip r:embed="rId2" cstate="print"/>
          <a:srcRect t="17723" r="2181" b="1585"/>
          <a:stretch>
            <a:fillRect/>
          </a:stretch>
        </p:blipFill>
        <p:spPr bwMode="auto">
          <a:xfrm>
            <a:off x="76200" y="2209800"/>
            <a:ext cx="8887098" cy="3962400"/>
          </a:xfrm>
          <a:prstGeom prst="rect">
            <a:avLst/>
          </a:prstGeom>
          <a:noFill/>
          <a:ln w="9525">
            <a:noFill/>
            <a:miter lim="800000"/>
            <a:headEnd/>
            <a:tailEnd/>
          </a:ln>
          <a:effectLst/>
        </p:spPr>
      </p:pic>
      <p:sp>
        <p:nvSpPr>
          <p:cNvPr id="7" name="TextBox 6"/>
          <p:cNvSpPr txBox="1"/>
          <p:nvPr/>
        </p:nvSpPr>
        <p:spPr>
          <a:xfrm>
            <a:off x="304800" y="5486400"/>
            <a:ext cx="3048000" cy="861774"/>
          </a:xfrm>
          <a:prstGeom prst="rect">
            <a:avLst/>
          </a:prstGeom>
          <a:solidFill>
            <a:schemeClr val="bg1"/>
          </a:solidFill>
          <a:ln>
            <a:solidFill>
              <a:srgbClr val="FF0000"/>
            </a:solidFill>
          </a:ln>
        </p:spPr>
        <p:txBody>
          <a:bodyPr wrap="square" rtlCol="0">
            <a:spAutoFit/>
          </a:bodyPr>
          <a:lstStyle/>
          <a:p>
            <a:r>
              <a:rPr lang="en-US" sz="2500" dirty="0" smtClean="0"/>
              <a:t>Select the application you want to view.</a:t>
            </a:r>
            <a:endParaRPr lang="en-US" sz="25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and Viewing Unpaid and Partial Applications</a:t>
            </a:r>
            <a:endParaRPr lang="en-US" dirty="0"/>
          </a:p>
        </p:txBody>
      </p:sp>
      <p:pic>
        <p:nvPicPr>
          <p:cNvPr id="6146" name="Picture 2"/>
          <p:cNvPicPr>
            <a:picLocks noChangeAspect="1" noChangeArrowheads="1"/>
          </p:cNvPicPr>
          <p:nvPr/>
        </p:nvPicPr>
        <p:blipFill>
          <a:blip r:embed="rId3" cstate="print"/>
          <a:srcRect t="17723" r="2181" b="1585"/>
          <a:stretch>
            <a:fillRect/>
          </a:stretch>
        </p:blipFill>
        <p:spPr bwMode="auto">
          <a:xfrm>
            <a:off x="104503" y="1524000"/>
            <a:ext cx="8887097" cy="3962400"/>
          </a:xfrm>
          <a:prstGeom prst="rect">
            <a:avLst/>
          </a:prstGeom>
          <a:noFill/>
          <a:ln w="9525">
            <a:noFill/>
            <a:miter lim="800000"/>
            <a:headEnd/>
            <a:tailEnd/>
          </a:ln>
          <a:effectLst/>
        </p:spPr>
      </p:pic>
      <p:sp>
        <p:nvSpPr>
          <p:cNvPr id="9" name="TextBox 8"/>
          <p:cNvSpPr txBox="1"/>
          <p:nvPr/>
        </p:nvSpPr>
        <p:spPr>
          <a:xfrm>
            <a:off x="304800" y="3429000"/>
            <a:ext cx="8382000" cy="3139321"/>
          </a:xfrm>
          <a:prstGeom prst="rect">
            <a:avLst/>
          </a:prstGeom>
          <a:solidFill>
            <a:schemeClr val="bg1"/>
          </a:solidFill>
          <a:ln>
            <a:solidFill>
              <a:srgbClr val="FF0000"/>
            </a:solidFill>
          </a:ln>
        </p:spPr>
        <p:txBody>
          <a:bodyPr wrap="square" rtlCol="0">
            <a:spAutoFit/>
          </a:bodyPr>
          <a:lstStyle/>
          <a:p>
            <a:r>
              <a:rPr lang="en-US" sz="3000" dirty="0" smtClean="0"/>
              <a:t>Note: Only Application Administrators have access to unpaid/partial applications.  These applications should not be released to other users under any circumstance.  It is important to remember that these applicants may never pay or choose to release their application for review.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and Viewing Unpaid and Partial Applications</a:t>
            </a:r>
            <a:endParaRPr lang="en-US" dirty="0"/>
          </a:p>
        </p:txBody>
      </p:sp>
      <p:sp>
        <p:nvSpPr>
          <p:cNvPr id="3" name="Content Placeholder 2"/>
          <p:cNvSpPr>
            <a:spLocks noGrp="1"/>
          </p:cNvSpPr>
          <p:nvPr>
            <p:ph idx="1"/>
          </p:nvPr>
        </p:nvSpPr>
        <p:spPr/>
        <p:txBody>
          <a:bodyPr/>
          <a:lstStyle/>
          <a:p>
            <a:pPr algn="ctr">
              <a:buNone/>
            </a:pPr>
            <a:endParaRPr lang="en-US" sz="8000" dirty="0" smtClean="0"/>
          </a:p>
          <a:p>
            <a:pPr algn="ctr">
              <a:buNone/>
            </a:pPr>
            <a:r>
              <a:rPr lang="en-US" sz="8000" dirty="0" smtClean="0"/>
              <a:t>Questions? </a:t>
            </a:r>
            <a:endParaRPr lang="en-US" sz="8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and Faculty Interests (Now Customizable!)</a:t>
            </a:r>
          </a:p>
        </p:txBody>
      </p:sp>
      <p:pic>
        <p:nvPicPr>
          <p:cNvPr id="1026" name="Picture 2"/>
          <p:cNvPicPr>
            <a:picLocks noGrp="1" noChangeAspect="1" noChangeArrowheads="1"/>
          </p:cNvPicPr>
          <p:nvPr>
            <p:ph idx="1"/>
          </p:nvPr>
        </p:nvPicPr>
        <p:blipFill>
          <a:blip r:embed="rId2" cstate="print"/>
          <a:srcRect l="13190" t="20853" r="14323"/>
          <a:stretch>
            <a:fillRect/>
          </a:stretch>
        </p:blipFill>
        <p:spPr bwMode="auto">
          <a:xfrm>
            <a:off x="228600" y="1447800"/>
            <a:ext cx="8636012" cy="5096624"/>
          </a:xfrm>
          <a:prstGeom prst="rect">
            <a:avLst/>
          </a:prstGeom>
          <a:noFill/>
          <a:ln w="9525">
            <a:noFill/>
            <a:miter lim="800000"/>
            <a:headEnd/>
            <a:tailEnd/>
          </a:ln>
          <a:effectLst/>
        </p:spPr>
      </p:pic>
      <p:sp>
        <p:nvSpPr>
          <p:cNvPr id="5" name="TextBox 4"/>
          <p:cNvSpPr txBox="1"/>
          <p:nvPr/>
        </p:nvSpPr>
        <p:spPr>
          <a:xfrm>
            <a:off x="4800600" y="3352800"/>
            <a:ext cx="3962400" cy="2015936"/>
          </a:xfrm>
          <a:prstGeom prst="rect">
            <a:avLst/>
          </a:prstGeom>
          <a:solidFill>
            <a:schemeClr val="bg1"/>
          </a:solidFill>
          <a:ln>
            <a:solidFill>
              <a:srgbClr val="FF0000"/>
            </a:solidFill>
          </a:ln>
        </p:spPr>
        <p:txBody>
          <a:bodyPr wrap="square" rtlCol="0">
            <a:spAutoFit/>
          </a:bodyPr>
          <a:lstStyle/>
          <a:p>
            <a:r>
              <a:rPr lang="en-US" sz="2500" dirty="0" smtClean="0"/>
              <a:t>Enter the minimum and maximum number of research/faculty interests you would like your applicants to select.</a:t>
            </a:r>
            <a:endParaRPr lang="en-US" sz="2500" dirty="0"/>
          </a:p>
        </p:txBody>
      </p:sp>
      <p:cxnSp>
        <p:nvCxnSpPr>
          <p:cNvPr id="6" name="Straight Arrow Connector 5"/>
          <p:cNvCxnSpPr>
            <a:stCxn id="5" idx="1"/>
          </p:cNvCxnSpPr>
          <p:nvPr/>
        </p:nvCxnSpPr>
        <p:spPr>
          <a:xfrm rot="10800000" flipV="1">
            <a:off x="1219200" y="4360768"/>
            <a:ext cx="3581400" cy="6684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1295400" y="4419600"/>
            <a:ext cx="35052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6228546"/>
            <a:ext cx="8382000" cy="477054"/>
          </a:xfrm>
          <a:prstGeom prst="rect">
            <a:avLst/>
          </a:prstGeom>
          <a:solidFill>
            <a:schemeClr val="bg1"/>
          </a:solidFill>
          <a:ln>
            <a:solidFill>
              <a:srgbClr val="FF0000"/>
            </a:solidFill>
          </a:ln>
        </p:spPr>
        <p:txBody>
          <a:bodyPr wrap="square" rtlCol="0">
            <a:spAutoFit/>
          </a:bodyPr>
          <a:lstStyle/>
          <a:p>
            <a:r>
              <a:rPr lang="en-US" sz="2500" dirty="0" smtClean="0"/>
              <a:t>The </a:t>
            </a:r>
            <a:r>
              <a:rPr lang="en-US" sz="2500" dirty="0" err="1" smtClean="0"/>
              <a:t>EApp</a:t>
            </a:r>
            <a:r>
              <a:rPr lang="en-US" sz="2500" dirty="0" smtClean="0"/>
              <a:t> now instructs applicants to prioritize their selections.</a:t>
            </a:r>
            <a:endParaRPr lang="en-US" sz="2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and Faculty Interests (Now Customizable!)</a:t>
            </a:r>
          </a:p>
        </p:txBody>
      </p:sp>
      <p:sp>
        <p:nvSpPr>
          <p:cNvPr id="9" name="Content Placeholder 2"/>
          <p:cNvSpPr>
            <a:spLocks noGrp="1"/>
          </p:cNvSpPr>
          <p:nvPr>
            <p:ph idx="1"/>
          </p:nvPr>
        </p:nvSpPr>
        <p:spPr>
          <a:xfrm>
            <a:off x="457200" y="1600200"/>
            <a:ext cx="8229600" cy="4525963"/>
          </a:xfrm>
        </p:spPr>
        <p:txBody>
          <a:bodyPr/>
          <a:lstStyle/>
          <a:p>
            <a:pPr algn="ctr">
              <a:buNone/>
            </a:pPr>
            <a:endParaRPr lang="en-US" sz="8000" dirty="0" smtClean="0"/>
          </a:p>
          <a:p>
            <a:pPr algn="ctr">
              <a:buNone/>
            </a:pPr>
            <a:r>
              <a:rPr lang="en-US" sz="8000" dirty="0" smtClean="0"/>
              <a:t>Questions? </a:t>
            </a:r>
            <a:endParaRPr lang="en-US" sz="8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Few Final Things…</a:t>
            </a:r>
            <a:endParaRPr lang="en-US" dirty="0"/>
          </a:p>
        </p:txBody>
      </p:sp>
      <p:sp>
        <p:nvSpPr>
          <p:cNvPr id="3" name="Content Placeholder 2"/>
          <p:cNvSpPr>
            <a:spLocks noGrp="1"/>
          </p:cNvSpPr>
          <p:nvPr>
            <p:ph idx="1"/>
          </p:nvPr>
        </p:nvSpPr>
        <p:spPr/>
        <p:txBody>
          <a:bodyPr>
            <a:normAutofit/>
          </a:bodyPr>
          <a:lstStyle/>
          <a:p>
            <a:r>
              <a:rPr lang="en-US" sz="3000" dirty="0" smtClean="0"/>
              <a:t>New: Comments to applicant triggers email notification</a:t>
            </a:r>
          </a:p>
          <a:p>
            <a:r>
              <a:rPr lang="en-US" sz="3000" dirty="0" smtClean="0"/>
              <a:t>Reminder: New admissions manual on </a:t>
            </a:r>
            <a:r>
              <a:rPr lang="en-US" sz="3000" dirty="0" err="1" smtClean="0"/>
              <a:t>GradNet</a:t>
            </a:r>
            <a:endParaRPr lang="en-US" sz="3000" dirty="0" smtClean="0"/>
          </a:p>
          <a:p>
            <a:r>
              <a:rPr lang="en-US" sz="3000" dirty="0" smtClean="0"/>
              <a:t>Please contact us for additional training, meeting with faculty, etc.  We want to be involved!</a:t>
            </a:r>
          </a:p>
          <a:p>
            <a:r>
              <a:rPr lang="en-US" sz="3000" dirty="0" smtClean="0"/>
              <a:t>Other announcements?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667000"/>
            <a:ext cx="8229600" cy="1143000"/>
          </a:xfrm>
        </p:spPr>
        <p:txBody>
          <a:bodyPr>
            <a:normAutofit/>
          </a:bodyPr>
          <a:lstStyle/>
          <a:p>
            <a:r>
              <a:rPr lang="en-US" dirty="0" smtClean="0"/>
              <a:t>Thank you!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Outreach Calendar</a:t>
            </a:r>
          </a:p>
        </p:txBody>
      </p:sp>
      <p:graphicFrame>
        <p:nvGraphicFramePr>
          <p:cNvPr id="4" name="Table 3"/>
          <p:cNvGraphicFramePr>
            <a:graphicFrameLocks noGrp="1"/>
          </p:cNvGraphicFramePr>
          <p:nvPr/>
        </p:nvGraphicFramePr>
        <p:xfrm>
          <a:off x="228600" y="914393"/>
          <a:ext cx="8686800" cy="5856049"/>
        </p:xfrm>
        <a:graphic>
          <a:graphicData uri="http://schemas.openxmlformats.org/drawingml/2006/table">
            <a:tbl>
              <a:tblPr/>
              <a:tblGrid>
                <a:gridCol w="2139043"/>
                <a:gridCol w="3652157"/>
                <a:gridCol w="2895600"/>
              </a:tblGrid>
              <a:tr h="336349">
                <a:tc>
                  <a:txBody>
                    <a:bodyPr/>
                    <a:lstStyle/>
                    <a:p>
                      <a:pPr marL="0" marR="0">
                        <a:spcBef>
                          <a:spcPts val="0"/>
                        </a:spcBef>
                        <a:spcAft>
                          <a:spcPts val="0"/>
                        </a:spcAft>
                      </a:pPr>
                      <a:r>
                        <a:rPr lang="en-US" sz="2000" b="1" dirty="0">
                          <a:solidFill>
                            <a:srgbClr val="FFFFFF"/>
                          </a:solidFill>
                          <a:latin typeface="Calibri"/>
                          <a:ea typeface="Calibri"/>
                          <a:cs typeface="Times New Roman"/>
                        </a:rPr>
                        <a:t>Date</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spcBef>
                          <a:spcPts val="0"/>
                        </a:spcBef>
                        <a:spcAft>
                          <a:spcPts val="0"/>
                        </a:spcAft>
                      </a:pPr>
                      <a:r>
                        <a:rPr lang="en-US" sz="2000" b="1" dirty="0">
                          <a:solidFill>
                            <a:srgbClr val="FFFFFF"/>
                          </a:solidFill>
                          <a:latin typeface="Calibri"/>
                          <a:ea typeface="Calibri"/>
                          <a:cs typeface="Times New Roman"/>
                        </a:rPr>
                        <a:t>School/Conference</a:t>
                      </a:r>
                      <a:endParaRPr lang="en-US" sz="2000" dirty="0">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spcBef>
                          <a:spcPts val="0"/>
                        </a:spcBef>
                        <a:spcAft>
                          <a:spcPts val="0"/>
                        </a:spcAft>
                      </a:pPr>
                      <a:r>
                        <a:rPr lang="en-US" sz="2000" b="1" dirty="0">
                          <a:solidFill>
                            <a:srgbClr val="FFFFFF"/>
                          </a:solidFill>
                          <a:latin typeface="Calibri"/>
                          <a:ea typeface="Calibri"/>
                          <a:cs typeface="Times New Roman"/>
                        </a:rPr>
                        <a:t>Location</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331404">
                <a:tc>
                  <a:txBody>
                    <a:bodyPr/>
                    <a:lstStyle/>
                    <a:p>
                      <a:pPr marL="0" marR="0">
                        <a:spcBef>
                          <a:spcPts val="0"/>
                        </a:spcBef>
                        <a:spcAft>
                          <a:spcPts val="0"/>
                        </a:spcAft>
                      </a:pPr>
                      <a:r>
                        <a:rPr lang="en-US" sz="1800">
                          <a:latin typeface="Calibri"/>
                          <a:ea typeface="Calibri"/>
                          <a:cs typeface="Times New Roman"/>
                        </a:rPr>
                        <a:t>Oct. 3-6,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SACNAS Conference</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San Antonio, TX</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9,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San Diego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San Diego,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15,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Santa Cruz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Santa Cruz,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16,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Berkeley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Berkeley,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24,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UC Davis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Davis,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26,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Diversity Forum (St. Mary’s College)</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Moraga,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28,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CSU Northridge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Northridge,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29,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Irvine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Irvine,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30,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Los Angeles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Westwood,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Oct. 31,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Riverside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Riverside,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Nov. 5,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CSU Los Angeles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Los Angeles,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Nov. 7,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UC Santa Barbara Graduate School Fair</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Santa Barbara,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Nov. 13-17, 2013</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ABCRMS Conference</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Nashville, TN</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March 1, 2014</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McNair Conference</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College Park, MD</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April 26, 2014</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Diversity Forum (Cal Poly Pomona)</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Pomona, CA</a:t>
                      </a: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1404">
                <a:tc>
                  <a:txBody>
                    <a:bodyPr/>
                    <a:lstStyle/>
                    <a:p>
                      <a:pPr marL="0" marR="0">
                        <a:spcBef>
                          <a:spcPts val="0"/>
                        </a:spcBef>
                        <a:spcAft>
                          <a:spcPts val="0"/>
                        </a:spcAft>
                      </a:pPr>
                      <a:r>
                        <a:rPr lang="en-US" sz="1800">
                          <a:latin typeface="Calibri"/>
                          <a:ea typeface="Calibri"/>
                          <a:cs typeface="Times New Roman"/>
                        </a:rPr>
                        <a:t>June 1, 2014</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a:latin typeface="Calibri"/>
                          <a:ea typeface="Calibri"/>
                          <a:cs typeface="Times New Roman"/>
                        </a:rPr>
                        <a:t>McNair Conference</a:t>
                      </a: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spcBef>
                          <a:spcPts val="0"/>
                        </a:spcBef>
                        <a:spcAft>
                          <a:spcPts val="0"/>
                        </a:spcAft>
                      </a:pPr>
                      <a:r>
                        <a:rPr lang="en-US" sz="1800" dirty="0">
                          <a:latin typeface="Calibri"/>
                          <a:ea typeface="Calibri"/>
                          <a:cs typeface="Times New Roman"/>
                        </a:rPr>
                        <a:t>Atlanta, </a:t>
                      </a:r>
                      <a:r>
                        <a:rPr lang="en-US" sz="1800" dirty="0" smtClean="0">
                          <a:latin typeface="Calibri"/>
                          <a:ea typeface="Calibri"/>
                          <a:cs typeface="Times New Roman"/>
                        </a:rPr>
                        <a:t>GA</a:t>
                      </a:r>
                      <a:endParaRPr lang="en-US" sz="18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Outreach Calendar and Recruitment </a:t>
            </a:r>
          </a:p>
        </p:txBody>
      </p:sp>
      <p:sp>
        <p:nvSpPr>
          <p:cNvPr id="4" name="Content Placeholder 2"/>
          <p:cNvSpPr>
            <a:spLocks noGrp="1"/>
          </p:cNvSpPr>
          <p:nvPr>
            <p:ph idx="1"/>
          </p:nvPr>
        </p:nvSpPr>
        <p:spPr/>
        <p:txBody>
          <a:bodyPr/>
          <a:lstStyle/>
          <a:p>
            <a:pPr algn="ctr">
              <a:buNone/>
            </a:pPr>
            <a:endParaRPr lang="en-US" sz="8000" dirty="0" smtClean="0"/>
          </a:p>
          <a:p>
            <a:pPr algn="ctr">
              <a:buNone/>
            </a:pPr>
            <a:r>
              <a:rPr lang="en-US" sz="8000" dirty="0" smtClean="0"/>
              <a:t>Questions? </a:t>
            </a:r>
            <a:endParaRPr lang="en-US"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Transcript Policy</a:t>
            </a:r>
            <a:endParaRPr lang="en-US" dirty="0"/>
          </a:p>
        </p:txBody>
      </p:sp>
      <p:sp>
        <p:nvSpPr>
          <p:cNvPr id="3" name="Content Placeholder 2"/>
          <p:cNvSpPr>
            <a:spLocks noGrp="1"/>
          </p:cNvSpPr>
          <p:nvPr>
            <p:ph idx="1"/>
          </p:nvPr>
        </p:nvSpPr>
        <p:spPr/>
        <p:txBody>
          <a:bodyPr>
            <a:normAutofit fontScale="92500"/>
          </a:bodyPr>
          <a:lstStyle/>
          <a:p>
            <a:pPr>
              <a:buNone/>
            </a:pPr>
            <a:r>
              <a:rPr lang="en-US" dirty="0"/>
              <a:t>Applicants are </a:t>
            </a:r>
            <a:r>
              <a:rPr lang="en-US" b="1" dirty="0"/>
              <a:t>required</a:t>
            </a:r>
            <a:r>
              <a:rPr lang="en-US" dirty="0"/>
              <a:t> to upload an </a:t>
            </a:r>
            <a:r>
              <a:rPr lang="en-US" dirty="0" smtClean="0"/>
              <a:t>official </a:t>
            </a:r>
            <a:r>
              <a:rPr lang="en-US" dirty="0"/>
              <a:t>transcript to each educational institution they </a:t>
            </a:r>
            <a:r>
              <a:rPr lang="en-US" dirty="0" smtClean="0"/>
              <a:t>enter into their </a:t>
            </a:r>
            <a:r>
              <a:rPr lang="en-US" dirty="0" err="1" smtClean="0"/>
              <a:t>EApp</a:t>
            </a:r>
            <a:r>
              <a:rPr lang="en-US" dirty="0" smtClean="0"/>
              <a:t>.  </a:t>
            </a:r>
            <a:endParaRPr lang="en-US" dirty="0"/>
          </a:p>
          <a:p>
            <a:pPr>
              <a:buNone/>
            </a:pPr>
            <a:r>
              <a:rPr lang="en-US" dirty="0"/>
              <a:t>If </a:t>
            </a:r>
            <a:r>
              <a:rPr lang="en-US" dirty="0" smtClean="0"/>
              <a:t>an applicant needs </a:t>
            </a:r>
            <a:r>
              <a:rPr lang="en-US" dirty="0"/>
              <a:t>help </a:t>
            </a:r>
            <a:r>
              <a:rPr lang="en-US" dirty="0" smtClean="0"/>
              <a:t>uploading </a:t>
            </a:r>
            <a:r>
              <a:rPr lang="en-US" dirty="0"/>
              <a:t>you will </a:t>
            </a:r>
            <a:r>
              <a:rPr lang="en-US" dirty="0" smtClean="0"/>
              <a:t>need to create a new institution for them, enter the required information, and </a:t>
            </a:r>
            <a:r>
              <a:rPr lang="en-US" dirty="0"/>
              <a:t>upload the </a:t>
            </a:r>
            <a:r>
              <a:rPr lang="en-US" dirty="0" smtClean="0"/>
              <a:t>transcript.</a:t>
            </a:r>
          </a:p>
          <a:p>
            <a:pPr>
              <a:buNone/>
            </a:pPr>
            <a:r>
              <a:rPr lang="en-US" dirty="0" smtClean="0"/>
              <a:t>If you find an applicant has uploaded the wrong transcript or forgot to redact their SSN you will need to upload a new transcript for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The redesigned edit page for Institutions</a:t>
            </a:r>
            <a:endParaRPr lang="en-US" dirty="0"/>
          </a:p>
        </p:txBody>
      </p:sp>
      <p:pic>
        <p:nvPicPr>
          <p:cNvPr id="4" name="Picture 3" descr="cid:image001.png@01CE86C5.2D860440"/>
          <p:cNvPicPr/>
          <p:nvPr/>
        </p:nvPicPr>
        <p:blipFill>
          <a:blip r:embed="rId3" r:link="rId4" cstate="print"/>
          <a:srcRect t="17653" b="36005"/>
          <a:stretch>
            <a:fillRect/>
          </a:stretch>
        </p:blipFill>
        <p:spPr bwMode="auto">
          <a:xfrm>
            <a:off x="228600" y="1447800"/>
            <a:ext cx="8686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The redesigned edit page for Institutions</a:t>
            </a:r>
            <a:endParaRPr lang="en-US" dirty="0"/>
          </a:p>
        </p:txBody>
      </p:sp>
      <p:pic>
        <p:nvPicPr>
          <p:cNvPr id="4" name="Picture 3" descr="cid:image001.png@01CE86C5.2D860440"/>
          <p:cNvPicPr/>
          <p:nvPr/>
        </p:nvPicPr>
        <p:blipFill>
          <a:blip r:embed="rId3" r:link="rId4" cstate="print"/>
          <a:srcRect t="17653" b="36005"/>
          <a:stretch>
            <a:fillRect/>
          </a:stretch>
        </p:blipFill>
        <p:spPr bwMode="auto">
          <a:xfrm>
            <a:off x="228600" y="1447800"/>
            <a:ext cx="8686800" cy="5181600"/>
          </a:xfrm>
          <a:prstGeom prst="rect">
            <a:avLst/>
          </a:prstGeom>
          <a:noFill/>
          <a:ln w="9525">
            <a:noFill/>
            <a:miter lim="800000"/>
            <a:headEnd/>
            <a:tailEnd/>
          </a:ln>
        </p:spPr>
      </p:pic>
      <p:sp>
        <p:nvSpPr>
          <p:cNvPr id="5" name="Rectangle 4"/>
          <p:cNvSpPr/>
          <p:nvPr/>
        </p:nvSpPr>
        <p:spPr>
          <a:xfrm>
            <a:off x="457200" y="4343400"/>
            <a:ext cx="3810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4267200"/>
            <a:ext cx="60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39000" y="4343400"/>
            <a:ext cx="685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5638800"/>
            <a:ext cx="23622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Here is where to edit institution details and upload an unofficial transcript</a:t>
            </a:r>
            <a:endParaRPr lang="en-US" dirty="0"/>
          </a:p>
        </p:txBody>
      </p:sp>
      <p:pic>
        <p:nvPicPr>
          <p:cNvPr id="5" name="Picture 4" descr="cid:image005.png@01CE86CD.34D5D650"/>
          <p:cNvPicPr/>
          <p:nvPr/>
        </p:nvPicPr>
        <p:blipFill>
          <a:blip r:embed="rId3" r:link="rId4" cstate="print"/>
          <a:srcRect t="45151"/>
          <a:stretch>
            <a:fillRect/>
          </a:stretch>
        </p:blipFill>
        <p:spPr bwMode="auto">
          <a:xfrm>
            <a:off x="228600" y="1219200"/>
            <a:ext cx="8686800" cy="5334000"/>
          </a:xfrm>
          <a:prstGeom prst="rect">
            <a:avLst/>
          </a:prstGeom>
          <a:noFill/>
          <a:ln w="9525">
            <a:noFill/>
            <a:miter lim="800000"/>
            <a:headEnd/>
            <a:tailEnd/>
          </a:ln>
        </p:spPr>
      </p:pic>
      <p:sp>
        <p:nvSpPr>
          <p:cNvPr id="6" name="Rectangle 5"/>
          <p:cNvSpPr/>
          <p:nvPr/>
        </p:nvSpPr>
        <p:spPr>
          <a:xfrm>
            <a:off x="2819400" y="5334000"/>
            <a:ext cx="40386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1371600"/>
            <a:ext cx="3429000" cy="2400657"/>
          </a:xfrm>
          <a:prstGeom prst="rect">
            <a:avLst/>
          </a:prstGeom>
          <a:solidFill>
            <a:schemeClr val="bg1"/>
          </a:solidFill>
          <a:ln w="28575">
            <a:solidFill>
              <a:srgbClr val="FF0000"/>
            </a:solidFill>
          </a:ln>
        </p:spPr>
        <p:txBody>
          <a:bodyPr wrap="square" rtlCol="0">
            <a:spAutoFit/>
          </a:bodyPr>
          <a:lstStyle/>
          <a:p>
            <a:r>
              <a:rPr lang="en-US" sz="2500" dirty="0" smtClean="0"/>
              <a:t>If </a:t>
            </a:r>
            <a:r>
              <a:rPr lang="en-US" sz="2500" dirty="0" smtClean="0"/>
              <a:t>a transcript </a:t>
            </a:r>
            <a:r>
              <a:rPr lang="en-US" sz="2500" dirty="0" smtClean="0"/>
              <a:t>is already available there will be an option to view the transcript and also to upload a new one (deleting the old one).</a:t>
            </a:r>
            <a:endParaRPr lang="en-US" sz="2500" dirty="0"/>
          </a:p>
        </p:txBody>
      </p:sp>
      <p:sp>
        <p:nvSpPr>
          <p:cNvPr id="8" name="TextBox 7"/>
          <p:cNvSpPr txBox="1"/>
          <p:nvPr/>
        </p:nvSpPr>
        <p:spPr>
          <a:xfrm>
            <a:off x="5181600" y="2514600"/>
            <a:ext cx="3429000" cy="2400657"/>
          </a:xfrm>
          <a:prstGeom prst="rect">
            <a:avLst/>
          </a:prstGeom>
          <a:solidFill>
            <a:schemeClr val="bg1"/>
          </a:solidFill>
          <a:ln w="28575">
            <a:solidFill>
              <a:srgbClr val="FF0000"/>
            </a:solidFill>
          </a:ln>
        </p:spPr>
        <p:txBody>
          <a:bodyPr wrap="square" rtlCol="0">
            <a:spAutoFit/>
          </a:bodyPr>
          <a:lstStyle/>
          <a:p>
            <a:r>
              <a:rPr lang="en-US" sz="2500" dirty="0" smtClean="0"/>
              <a:t>If you receive an official transcript from an </a:t>
            </a:r>
            <a:r>
              <a:rPr lang="en-US" sz="2500" b="1" u="sng" dirty="0" smtClean="0"/>
              <a:t>admitted</a:t>
            </a:r>
            <a:r>
              <a:rPr lang="en-US" sz="2500" dirty="0" smtClean="0"/>
              <a:t> applicant send it to the Graduate Division.  We will upload it to the application.</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Transcript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The Graduate Division will scan and upload final/official transcripts for all admitted, </a:t>
            </a:r>
            <a:r>
              <a:rPr lang="en-US" dirty="0" err="1" smtClean="0"/>
              <a:t>SIRed</a:t>
            </a:r>
            <a:r>
              <a:rPr lang="en-US" dirty="0" smtClean="0"/>
              <a:t> applicants.  </a:t>
            </a:r>
          </a:p>
          <a:p>
            <a:r>
              <a:rPr lang="en-US" dirty="0" smtClean="0"/>
              <a:t>Final/Official transcripts will be available for you to view on </a:t>
            </a:r>
            <a:r>
              <a:rPr lang="en-US" dirty="0" err="1" smtClean="0"/>
              <a:t>AppReview</a:t>
            </a:r>
            <a:r>
              <a:rPr lang="en-US" dirty="0" smtClean="0"/>
              <a:t>.</a:t>
            </a:r>
          </a:p>
          <a:p>
            <a:r>
              <a:rPr lang="en-US" dirty="0" smtClean="0"/>
              <a:t>For admitted, </a:t>
            </a:r>
            <a:r>
              <a:rPr lang="en-US" dirty="0" err="1" smtClean="0"/>
              <a:t>SIRed</a:t>
            </a:r>
            <a:r>
              <a:rPr lang="en-US" dirty="0" smtClean="0"/>
              <a:t> applicants we will be accepting official, electronic transcripts.  Applicants are instructed to have these sent to </a:t>
            </a:r>
            <a:r>
              <a:rPr lang="en-US" dirty="0" smtClean="0">
                <a:hlinkClick r:id="rId2"/>
              </a:rPr>
              <a:t>transcripts@graddiv.ucsb.edu</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947</Words>
  <Application>Microsoft Office PowerPoint</Application>
  <PresentationFormat>On-screen Show (4:3)</PresentationFormat>
  <Paragraphs>151</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UCSB Graduate Division Admissions and Outreach  Meeting and Training Session</vt:lpstr>
      <vt:lpstr>Agenda</vt:lpstr>
      <vt:lpstr>Outreach Calendar</vt:lpstr>
      <vt:lpstr>Outreach Calendar and Recruitment </vt:lpstr>
      <vt:lpstr>New Transcript Policy</vt:lpstr>
      <vt:lpstr>The redesigned edit page for Institutions</vt:lpstr>
      <vt:lpstr>The redesigned edit page for Institutions</vt:lpstr>
      <vt:lpstr>Here is where to edit institution details and upload an unofficial transcript</vt:lpstr>
      <vt:lpstr>New Transcript Policy</vt:lpstr>
      <vt:lpstr>New Transcript Policy</vt:lpstr>
      <vt:lpstr>Calculating Foreign GPAs</vt:lpstr>
      <vt:lpstr>Beijing University of Posts and Telecommunications Transcript</vt:lpstr>
      <vt:lpstr>Beijing University of Posts and Telecommunications Transcript</vt:lpstr>
      <vt:lpstr>Beijing University of Posts and Telecommunications Transcript</vt:lpstr>
      <vt:lpstr>Beijing University of Posts and Telecommunications Transcript</vt:lpstr>
      <vt:lpstr>Determining US Letter Grade Equivalency from Country Guide</vt:lpstr>
      <vt:lpstr>Calculating Foreign GPAs</vt:lpstr>
      <vt:lpstr>Searching and Viewing Unpaid and Partial Applications</vt:lpstr>
      <vt:lpstr>Searching and Viewing Unpaid and Partial Applications</vt:lpstr>
      <vt:lpstr>Searching and Viewing Unpaid and Partial Applications</vt:lpstr>
      <vt:lpstr>Searching and Viewing Unpaid and Partial Applications</vt:lpstr>
      <vt:lpstr>Searching and Viewing Unpaid and Partial Applications</vt:lpstr>
      <vt:lpstr>Research and Faculty Interests (Now Customizable!)</vt:lpstr>
      <vt:lpstr>Research and Faculty Interests (Now Customizable!)</vt:lpstr>
      <vt:lpstr>A Few Final Things…</vt:lpstr>
      <vt:lpstr>Thank you!  </vt:lpstr>
    </vt:vector>
  </TitlesOfParts>
  <Company>U.C. Santa Barbara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Division Admissions and Outreach  Meeting and Training Session</dc:title>
  <dc:creator>Haley Orton</dc:creator>
  <cp:lastModifiedBy>Haley Orton</cp:lastModifiedBy>
  <cp:revision>46</cp:revision>
  <dcterms:created xsi:type="dcterms:W3CDTF">2013-07-29T23:08:51Z</dcterms:created>
  <dcterms:modified xsi:type="dcterms:W3CDTF">2013-10-07T23:30:34Z</dcterms:modified>
</cp:coreProperties>
</file>